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78" r:id="rId3"/>
    <p:sldId id="306" r:id="rId4"/>
    <p:sldId id="311" r:id="rId5"/>
    <p:sldId id="307" r:id="rId6"/>
    <p:sldId id="293" r:id="rId7"/>
    <p:sldId id="308" r:id="rId8"/>
    <p:sldId id="309" r:id="rId9"/>
    <p:sldId id="310" r:id="rId10"/>
    <p:sldId id="276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nja Lütje" initials="TL" lastIdx="1" clrIdx="0">
    <p:extLst>
      <p:ext uri="{19B8F6BF-5375-455C-9EA6-DF929625EA0E}">
        <p15:presenceInfo xmlns:p15="http://schemas.microsoft.com/office/powerpoint/2012/main" userId="Tanja Lütj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C5F3"/>
    <a:srgbClr val="7F2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62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41F16-0872-4991-8E3C-39E65EF70F21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85752-5725-4597-A90E-740C901CE85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123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090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530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969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A3203CF1-1938-4C4E-B55C-50C04557E69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pic>
        <p:nvPicPr>
          <p:cNvPr id="90" name="Grafik 89">
            <a:extLst>
              <a:ext uri="{FF2B5EF4-FFF2-40B4-BE49-F238E27FC236}">
                <a16:creationId xmlns:a16="http://schemas.microsoft.com/office/drawing/2014/main" id="{143F3746-8A02-4EE0-B954-7847301964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51" t="991" r="15704" b="852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4398794-D5A5-4D66-B078-C3B38E41C9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8537" y="3128433"/>
            <a:ext cx="7468129" cy="173990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B267EEB-0019-4D38-9E19-42FB23B903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8537" y="4960408"/>
            <a:ext cx="7468129" cy="180975"/>
          </a:xfrm>
        </p:spPr>
        <p:txBody>
          <a:bodyPr lIns="0" tIns="0" rIns="0" bIns="0"/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GB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9D34238-D6F7-4117-9608-85FEE7A40C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8538" y="1631635"/>
            <a:ext cx="2746152" cy="112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904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145623-6EEB-4A64-B2EE-91914BE6F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4" y="333375"/>
            <a:ext cx="9902826" cy="18288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A5196D2-D82C-45CD-BF2B-916C97636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14/12/2020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B621F6-25FA-4EDA-B946-1C86FE740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r>
              <a:rPr lang="de-DE">
                <a:solidFill>
                  <a:prstClr val="white"/>
                </a:solidFill>
              </a:rPr>
              <a:t>Masterfoliensatz für die Kulturabteilung des Kreises Stormarn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CF23CE-A817-4084-9F09-ED60A1EB8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fld id="{805C55AB-29A6-46AB-90CB-5808BD8BEC79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1E77DA0-8047-4885-8711-1C5A7CEA676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34192"/>
            <a:ext cx="9902826" cy="61706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/>
              <a:t>Überschrift 1-oder 2-zeilig</a:t>
            </a:r>
            <a:endParaRPr lang="en-GB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CA7D087-31F0-4F95-A1CE-9BB2B676EE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00238" y="269241"/>
            <a:ext cx="1028699" cy="419560"/>
          </a:xfrm>
          <a:prstGeom prst="rect">
            <a:avLst/>
          </a:prstGeom>
        </p:spPr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65BBA29-8AB2-4A75-BB37-C3D40C28E5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325" y="1341438"/>
            <a:ext cx="10801349" cy="4716462"/>
          </a:xfrm>
        </p:spPr>
        <p:txBody>
          <a:bodyPr>
            <a:noAutofit/>
          </a:bodyPr>
          <a:lstStyle>
            <a:lvl1pPr>
              <a:buClr>
                <a:schemeClr val="accent4"/>
              </a:buClr>
              <a:buFont typeface="Wingdings 3" panose="05040102010807070707" pitchFamily="18" charset="2"/>
              <a:buChar char=""/>
              <a:defRPr sz="1800"/>
            </a:lvl1pPr>
            <a:lvl2pPr>
              <a:buClr>
                <a:schemeClr val="accent3"/>
              </a:buClr>
              <a:buFont typeface="Wingdings 3" panose="05040102010807070707" pitchFamily="18" charset="2"/>
              <a:buChar char=""/>
              <a:defRPr sz="1800"/>
            </a:lvl2pPr>
            <a:lvl3pPr>
              <a:buClr>
                <a:schemeClr val="accent2"/>
              </a:buClr>
              <a:buFont typeface="Wingdings 3" panose="05040102010807070707" pitchFamily="18" charset="2"/>
              <a:buChar char=""/>
              <a:defRPr sz="1800"/>
            </a:lvl3pPr>
            <a:lvl4pPr>
              <a:buClr>
                <a:schemeClr val="accent1"/>
              </a:buClr>
              <a:buFont typeface="Wingdings 3" panose="05040102010807070707" pitchFamily="18" charset="2"/>
              <a:buChar char=""/>
              <a:defRPr sz="1800"/>
            </a:lvl4pPr>
            <a:lvl5pPr>
              <a:buClr>
                <a:schemeClr val="accent6"/>
              </a:buClr>
              <a:buFont typeface="Wingdings 3" panose="05040102010807070707" pitchFamily="18" charset="2"/>
              <a:buChar char=""/>
              <a:defRPr sz="18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5730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4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343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569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820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0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325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980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6549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205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D4502-FC18-49DF-8492-F250EAC4F6AE}" type="datetimeFigureOut">
              <a:rPr lang="de-DE" smtClean="0"/>
              <a:t>26.06.2025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22B4-9E3D-40F6-9BDB-F797CB481F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510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www.youtube.com/channel/UCyvMmWIl1x3KbgCQktW7FCQ" TargetMode="External"/><Relationship Id="rId7" Type="http://schemas.openxmlformats.org/officeDocument/2006/relationships/hyperlink" Target="https://www.instagram.com/kulturinstormarn/" TargetMode="External"/><Relationship Id="rId2" Type="http://schemas.openxmlformats.org/officeDocument/2006/relationships/hyperlink" Target="mailto:kulturellebildung@kreis-stormarn.de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hyperlink" Target="https://de-de.facebook.com/kulturinstormarn/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hyperlink" Target="http://www.kubi-stormarn.d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15737" y="2622967"/>
            <a:ext cx="8222039" cy="1739900"/>
          </a:xfrm>
        </p:spPr>
        <p:txBody>
          <a:bodyPr>
            <a:normAutofit/>
          </a:bodyPr>
          <a:lstStyle/>
          <a:p>
            <a:r>
              <a:rPr lang="de-DE" sz="4400" b="1" dirty="0" smtClean="0">
                <a:solidFill>
                  <a:srgbClr val="1D71B8"/>
                </a:solidFill>
              </a:rPr>
              <a:t>Kulturelle Bildung</a:t>
            </a:r>
            <a:r>
              <a:rPr lang="de-DE" sz="3400" dirty="0" smtClean="0">
                <a:solidFill>
                  <a:srgbClr val="1D71B8"/>
                </a:solidFill>
              </a:rPr>
              <a:t/>
            </a:r>
            <a:br>
              <a:rPr lang="de-DE" sz="3400" dirty="0" smtClean="0">
                <a:solidFill>
                  <a:srgbClr val="1D71B8"/>
                </a:solidFill>
              </a:rPr>
            </a:br>
            <a:r>
              <a:rPr lang="de-DE" sz="2800" dirty="0" smtClean="0">
                <a:solidFill>
                  <a:srgbClr val="1D71B8"/>
                </a:solidFill>
              </a:rPr>
              <a:t>Gemeinsam </a:t>
            </a:r>
            <a:r>
              <a:rPr lang="de-DE" sz="2800" dirty="0" smtClean="0">
                <a:solidFill>
                  <a:srgbClr val="1D71B8"/>
                </a:solidFill>
              </a:rPr>
              <a:t>Zukunft gestalten!</a:t>
            </a:r>
            <a:endParaRPr lang="de-DE" sz="2400" dirty="0">
              <a:solidFill>
                <a:srgbClr val="1D71B8"/>
              </a:solidFill>
            </a:endParaRPr>
          </a:p>
        </p:txBody>
      </p:sp>
      <p:sp>
        <p:nvSpPr>
          <p:cNvPr id="5" name="Datumsplatzhalter 2"/>
          <p:cNvSpPr>
            <a:spLocks noGrp="1"/>
          </p:cNvSpPr>
          <p:nvPr>
            <p:ph type="subTitle" idx="1"/>
          </p:nvPr>
        </p:nvSpPr>
        <p:spPr>
          <a:xfrm>
            <a:off x="958196" y="4583890"/>
            <a:ext cx="7468129" cy="180975"/>
          </a:xfrm>
        </p:spPr>
        <p:txBody>
          <a:bodyPr/>
          <a:lstStyle/>
          <a:p>
            <a:r>
              <a:rPr lang="en-US" sz="1000" dirty="0" smtClean="0">
                <a:solidFill>
                  <a:prstClr val="white"/>
                </a:solidFill>
              </a:rPr>
              <a:t>20. April 2022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6" name="Datumsplatzhalter 2"/>
          <p:cNvSpPr txBox="1">
            <a:spLocks/>
          </p:cNvSpPr>
          <p:nvPr/>
        </p:nvSpPr>
        <p:spPr>
          <a:xfrm>
            <a:off x="654984" y="6076670"/>
            <a:ext cx="856933" cy="2524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smtClean="0">
                <a:solidFill>
                  <a:prstClr val="white"/>
                </a:solidFill>
              </a:rPr>
              <a:t>20. April 2022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7" name="Datumsplatzhalter 2"/>
          <p:cNvSpPr txBox="1">
            <a:spLocks/>
          </p:cNvSpPr>
          <p:nvPr/>
        </p:nvSpPr>
        <p:spPr>
          <a:xfrm>
            <a:off x="843243" y="6202875"/>
            <a:ext cx="856933" cy="2524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Fußzeilenplatzhalter 3"/>
          <p:cNvSpPr txBox="1">
            <a:spLocks/>
          </p:cNvSpPr>
          <p:nvPr/>
        </p:nvSpPr>
        <p:spPr>
          <a:xfrm>
            <a:off x="1011984" y="6139772"/>
            <a:ext cx="9037762" cy="2524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>
                <a:solidFill>
                  <a:srgbClr val="7030A0"/>
                </a:solidFill>
              </a:rPr>
              <a:t>kulturellebildung@kreis-stormarn.de</a:t>
            </a:r>
            <a:endParaRPr lang="en-GB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62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81305" y="3096305"/>
            <a:ext cx="8222039" cy="1739900"/>
          </a:xfrm>
        </p:spPr>
        <p:txBody>
          <a:bodyPr>
            <a:normAutofit/>
          </a:bodyPr>
          <a:lstStyle/>
          <a:p>
            <a:r>
              <a:rPr lang="de-DE" sz="4000" b="1" dirty="0" smtClean="0">
                <a:solidFill>
                  <a:srgbClr val="1D71B8"/>
                </a:solidFill>
              </a:rPr>
              <a:t>Danke </a:t>
            </a:r>
            <a:r>
              <a:rPr lang="de-DE" sz="4000" b="1" dirty="0" smtClean="0">
                <a:solidFill>
                  <a:srgbClr val="1D71B8"/>
                </a:solidFill>
                <a:sym typeface="Wingdings" panose="05000000000000000000" pitchFamily="2" charset="2"/>
              </a:rPr>
              <a:t></a:t>
            </a:r>
            <a:r>
              <a:rPr lang="de-DE" sz="4000" b="1" dirty="0" smtClean="0">
                <a:solidFill>
                  <a:srgbClr val="1D71B8"/>
                </a:solidFill>
                <a:sym typeface="Wingdings" panose="05000000000000000000" pitchFamily="2" charset="2"/>
              </a:rPr>
              <a:t/>
            </a:r>
            <a:br>
              <a:rPr lang="de-DE" sz="4000" b="1" dirty="0" smtClean="0">
                <a:solidFill>
                  <a:srgbClr val="1D71B8"/>
                </a:solidFill>
                <a:sym typeface="Wingdings" panose="05000000000000000000" pitchFamily="2" charset="2"/>
              </a:rPr>
            </a:br>
            <a:endParaRPr lang="de-DE" b="1" dirty="0">
              <a:solidFill>
                <a:srgbClr val="1D71B8"/>
              </a:solidFill>
            </a:endParaRPr>
          </a:p>
        </p:txBody>
      </p:sp>
      <p:sp>
        <p:nvSpPr>
          <p:cNvPr id="8" name="Fußzeilenplatzhalter 3"/>
          <p:cNvSpPr txBox="1">
            <a:spLocks/>
          </p:cNvSpPr>
          <p:nvPr/>
        </p:nvSpPr>
        <p:spPr>
          <a:xfrm>
            <a:off x="2173891" y="6134223"/>
            <a:ext cx="9037762" cy="2524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err="1" smtClean="0">
                <a:solidFill>
                  <a:schemeClr val="accent1">
                    <a:lumMod val="75000"/>
                  </a:schemeClr>
                </a:solidFill>
              </a:rPr>
              <a:t>KulturinStormarn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083450" y="4867328"/>
            <a:ext cx="8075961" cy="126736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de-DE" sz="3200" dirty="0" smtClean="0">
                <a:solidFill>
                  <a:srgbClr val="1D71B8"/>
                </a:solidFill>
              </a:rPr>
              <a:t>Teresa </a:t>
            </a:r>
            <a:r>
              <a:rPr lang="de-DE" sz="3200" dirty="0" smtClean="0">
                <a:solidFill>
                  <a:srgbClr val="1D71B8"/>
                </a:solidFill>
              </a:rPr>
              <a:t>Krohn, </a:t>
            </a:r>
            <a:r>
              <a:rPr lang="de-DE" sz="3200" dirty="0" smtClean="0">
                <a:solidFill>
                  <a:srgbClr val="1D71B8"/>
                </a:solidFill>
                <a:hlinkClick r:id="rId2"/>
              </a:rPr>
              <a:t>kulturellebildung@kreis-stormarn.de</a:t>
            </a:r>
            <a:r>
              <a:rPr lang="de-DE" sz="3200" dirty="0">
                <a:solidFill>
                  <a:srgbClr val="1D71B8"/>
                </a:solidFill>
              </a:rPr>
              <a:t/>
            </a:r>
            <a:br>
              <a:rPr lang="de-DE" sz="3200" dirty="0">
                <a:solidFill>
                  <a:srgbClr val="1D71B8"/>
                </a:solidFill>
              </a:rPr>
            </a:br>
            <a:endParaRPr lang="de-DE" sz="1600" dirty="0">
              <a:solidFill>
                <a:srgbClr val="1D71B8"/>
              </a:solidFill>
            </a:endParaRPr>
          </a:p>
        </p:txBody>
      </p:sp>
      <p:pic>
        <p:nvPicPr>
          <p:cNvPr id="3" name="Grafik 2">
            <a:hlinkClick r:id="rId3"/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67869" b="-2494"/>
          <a:stretch/>
        </p:blipFill>
        <p:spPr>
          <a:xfrm>
            <a:off x="1801080" y="6165816"/>
            <a:ext cx="330723" cy="236310"/>
          </a:xfrm>
          <a:prstGeom prst="rect">
            <a:avLst/>
          </a:prstGeom>
        </p:spPr>
      </p:pic>
      <p:pic>
        <p:nvPicPr>
          <p:cNvPr id="4" name="Grafik 3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32" y="6139556"/>
            <a:ext cx="282800" cy="282800"/>
          </a:xfrm>
          <a:prstGeom prst="rect">
            <a:avLst/>
          </a:prstGeom>
        </p:spPr>
      </p:pic>
      <p:pic>
        <p:nvPicPr>
          <p:cNvPr id="10" name="Grafik 9">
            <a:hlinkClick r:id="rId7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129" y="6134223"/>
            <a:ext cx="295863" cy="29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1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74303" y="6412846"/>
            <a:ext cx="9037762" cy="252411"/>
          </a:xfrm>
        </p:spPr>
        <p:txBody>
          <a:bodyPr/>
          <a:lstStyle/>
          <a:p>
            <a:r>
              <a:rPr lang="en-GB" sz="1000" dirty="0" smtClean="0">
                <a:solidFill>
                  <a:prstClr val="white"/>
                </a:solidFill>
              </a:rPr>
              <a:t>kulturellebildung@kreis-stormarn.de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55AB-29A6-46AB-90CB-5808BD8BEC79}" type="slidenum">
              <a:rPr lang="en-GB" smtClean="0">
                <a:solidFill>
                  <a:prstClr val="white"/>
                </a:solidFill>
              </a:rPr>
              <a:pPr/>
              <a:t>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74302" y="401224"/>
            <a:ext cx="9902826" cy="617062"/>
          </a:xfrm>
        </p:spPr>
        <p:txBody>
          <a:bodyPr/>
          <a:lstStyle/>
          <a:p>
            <a:r>
              <a:rPr lang="de-DE" dirty="0">
                <a:solidFill>
                  <a:schemeClr val="accent5"/>
                </a:solidFill>
              </a:rPr>
              <a:t>Viele Definitionen </a:t>
            </a:r>
            <a:r>
              <a:rPr lang="de-DE" dirty="0" smtClean="0">
                <a:solidFill>
                  <a:schemeClr val="accent5"/>
                </a:solidFill>
              </a:rPr>
              <a:t>von </a:t>
            </a:r>
            <a:r>
              <a:rPr lang="de-DE" dirty="0" smtClean="0">
                <a:solidFill>
                  <a:schemeClr val="accent5"/>
                </a:solidFill>
              </a:rPr>
              <a:t>Kultureller Bildung: </a:t>
            </a:r>
            <a:r>
              <a:rPr lang="de-DE" dirty="0" smtClean="0">
                <a:solidFill>
                  <a:schemeClr val="accent5"/>
                </a:solidFill>
              </a:rPr>
              <a:t>Erweiterter Kulturbegriff</a:t>
            </a:r>
            <a:endParaRPr lang="de-DE" dirty="0">
              <a:solidFill>
                <a:schemeClr val="accent5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02" y="935060"/>
            <a:ext cx="9986682" cy="5617509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6833740" y="6211346"/>
            <a:ext cx="2778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© Universität Hildesheim </a:t>
            </a:r>
            <a:endParaRPr lang="de-DE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32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bgerundetes Rechteck 23"/>
          <p:cNvSpPr/>
          <p:nvPr/>
        </p:nvSpPr>
        <p:spPr>
          <a:xfrm>
            <a:off x="3667875" y="1546261"/>
            <a:ext cx="8311792" cy="4553348"/>
          </a:xfrm>
          <a:prstGeom prst="roundRect">
            <a:avLst/>
          </a:prstGeom>
          <a:solidFill>
            <a:srgbClr val="E9C5F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cap="al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</a:p>
          <a:p>
            <a:r>
              <a:rPr lang="de-DE" b="1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	</a:t>
            </a:r>
            <a:r>
              <a:rPr lang="de-DE" b="1" cap="al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Kulturelle </a:t>
            </a:r>
            <a:r>
              <a:rPr lang="de-DE" b="1" cap="all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Bildung als </a:t>
            </a:r>
            <a:r>
              <a:rPr lang="de-DE" b="1" cap="al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Fundament</a:t>
            </a:r>
            <a:br>
              <a:rPr lang="de-DE" b="1" cap="al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de-DE" b="1" cap="all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1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Wir </a:t>
            </a:r>
            <a:r>
              <a:rPr lang="de-DE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entwickeln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ein Gesamtkonzept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Kulturelle 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Bildung für das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   	     Kreisgebiet</a:t>
            </a:r>
            <a:b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2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Wir </a:t>
            </a:r>
            <a:r>
              <a:rPr lang="de-DE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vernetzen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die Träger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Kultureller 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Bildung,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Kitas, Schulen und	 	     außerschulische 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Lernorte,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Bildungsstätten 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etc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b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	3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Wir </a:t>
            </a:r>
            <a:r>
              <a:rPr lang="de-DE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bieten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Entwicklungsräume für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Diskurse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Innovation und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	       	     (digitale) Transformation.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74302" y="401224"/>
            <a:ext cx="9902826" cy="617062"/>
          </a:xfrm>
        </p:spPr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Kulturelle Bildung, Stabsbereich Kultur | </a:t>
            </a:r>
            <a:r>
              <a:rPr lang="de-DE" dirty="0" smtClean="0">
                <a:solidFill>
                  <a:srgbClr val="002060"/>
                </a:solidFill>
              </a:rPr>
              <a:t>Kreis Stormarn</a:t>
            </a:r>
            <a:r>
              <a:rPr lang="de-DE" dirty="0">
                <a:solidFill>
                  <a:srgbClr val="002060"/>
                </a:solidFill>
              </a:rPr>
              <a:t/>
            </a:r>
            <a:br>
              <a:rPr lang="de-DE" dirty="0">
                <a:solidFill>
                  <a:srgbClr val="002060"/>
                </a:solidFill>
              </a:rPr>
            </a:b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825680" y="1828855"/>
            <a:ext cx="574064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7030A0"/>
                </a:solidFill>
                <a:latin typeface="Museo Sans 100"/>
                <a:cs typeface="Arial" panose="020B0604020202020204" pitchFamily="34" charset="0"/>
              </a:rPr>
              <a:t>Kulturentwicklungsplanung</a:t>
            </a:r>
            <a:endParaRPr lang="de-DE" sz="3200" b="1" dirty="0" smtClean="0">
              <a:solidFill>
                <a:srgbClr val="7030A0"/>
              </a:solidFill>
              <a:latin typeface="Museo Sans 100"/>
              <a:cs typeface="Arial" panose="020B0604020202020204" pitchFamily="34" charset="0"/>
            </a:endParaRPr>
          </a:p>
          <a:p>
            <a:endParaRPr lang="de-DE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Museo Sans 100"/>
              <a:cs typeface="Arial" panose="020B0604020202020204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3" y="1659897"/>
            <a:ext cx="4028126" cy="402812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704967" y="3027470"/>
            <a:ext cx="153485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b="1" dirty="0" smtClean="0">
                <a:solidFill>
                  <a:srgbClr val="7030A0"/>
                </a:solidFill>
                <a:latin typeface="Museo Sans 100"/>
                <a:cs typeface="Arial" panose="020B0604020202020204" pitchFamily="34" charset="0"/>
              </a:rPr>
              <a:t>#</a:t>
            </a:r>
            <a:endParaRPr lang="de-DE" sz="8000" dirty="0">
              <a:solidFill>
                <a:schemeClr val="tx1">
                  <a:lumMod val="50000"/>
                  <a:lumOff val="50000"/>
                </a:schemeClr>
              </a:solidFill>
              <a:latin typeface="Museo Sans 10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450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bgerundetes Rechteck 23"/>
          <p:cNvSpPr/>
          <p:nvPr/>
        </p:nvSpPr>
        <p:spPr>
          <a:xfrm>
            <a:off x="4079631" y="1674054"/>
            <a:ext cx="7601372" cy="4276579"/>
          </a:xfrm>
          <a:prstGeom prst="roundRect">
            <a:avLst/>
          </a:prstGeom>
          <a:solidFill>
            <a:srgbClr val="E9C5F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74302" y="401224"/>
            <a:ext cx="9902826" cy="617062"/>
          </a:xfrm>
        </p:spPr>
        <p:txBody>
          <a:bodyPr/>
          <a:lstStyle/>
          <a:p>
            <a:r>
              <a:rPr lang="de-DE" dirty="0" smtClean="0">
                <a:solidFill>
                  <a:srgbClr val="002060"/>
                </a:solidFill>
              </a:rPr>
              <a:t>Kulturelle Bildung, Stabsbereich Kultur | </a:t>
            </a:r>
            <a:r>
              <a:rPr lang="de-DE" dirty="0" smtClean="0">
                <a:solidFill>
                  <a:srgbClr val="002060"/>
                </a:solidFill>
              </a:rPr>
              <a:t>Kreis Stormarn</a:t>
            </a:r>
            <a:r>
              <a:rPr lang="de-DE" dirty="0">
                <a:solidFill>
                  <a:srgbClr val="002060"/>
                </a:solidFill>
              </a:rPr>
              <a:t/>
            </a:r>
            <a:br>
              <a:rPr lang="de-DE" dirty="0">
                <a:solidFill>
                  <a:srgbClr val="002060"/>
                </a:solidFill>
              </a:rPr>
            </a:b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689359" y="1792541"/>
            <a:ext cx="541606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7030A0"/>
                </a:solidFill>
                <a:latin typeface="Museo Sans 100"/>
                <a:cs typeface="Arial" panose="020B0604020202020204" pitchFamily="34" charset="0"/>
              </a:rPr>
              <a:t>Kulturelle Bildung</a:t>
            </a:r>
          </a:p>
          <a:p>
            <a:endParaRPr lang="de-DE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O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perativ 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und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fördernd / Kooperation &amp; Netzwerk</a:t>
            </a:r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endParaRPr lang="de-DE" dirty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pPr marL="205740" indent="-205740">
              <a:buFont typeface="Arial" panose="020B0604020202020204" pitchFamily="34" charset="0"/>
              <a:buChar char="•"/>
            </a:pPr>
            <a:r>
              <a:rPr lang="de-DE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Gesamtkonzept Kulturelle Bildung 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Stormarn</a:t>
            </a:r>
          </a:p>
          <a:p>
            <a:pPr marL="205740" indent="-20574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Kultur &amp; Schule; Kultur &amp; Kita</a:t>
            </a:r>
          </a:p>
          <a:p>
            <a:pPr marL="205740" indent="-20574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Figurentheaterstück</a:t>
            </a: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: 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Hoffnungsvogel</a:t>
            </a:r>
          </a:p>
          <a:p>
            <a:pPr marL="205740" indent="-20574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Aufwind</a:t>
            </a: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!</a:t>
            </a:r>
            <a:endParaRPr lang="de-DE" dirty="0" smtClean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pPr marL="205740" indent="-20574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Fahrbibliothek F11</a:t>
            </a:r>
          </a:p>
          <a:p>
            <a:pPr marL="205740" indent="-20574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VHS</a:t>
            </a:r>
          </a:p>
          <a:p>
            <a:pPr marL="205740" indent="-20574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KulturKarussell</a:t>
            </a:r>
            <a:endParaRPr lang="de-DE" dirty="0" smtClean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pPr marL="205740" indent="-205740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r>
              <a:rPr lang="de-DE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&gt;&gt;&gt;&gt; Bildungskommune</a:t>
            </a:r>
            <a:endParaRPr lang="de-DE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3" y="1792541"/>
            <a:ext cx="4028126" cy="402812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320666" y="2564114"/>
            <a:ext cx="181308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500" b="1" dirty="0" smtClean="0">
                <a:solidFill>
                  <a:srgbClr val="7030A0"/>
                </a:solidFill>
                <a:latin typeface="Museo Sans 100"/>
                <a:cs typeface="Arial" panose="020B0604020202020204" pitchFamily="34" charset="0"/>
              </a:rPr>
              <a:t>#</a:t>
            </a:r>
            <a:endParaRPr lang="de-DE" sz="8000" dirty="0">
              <a:solidFill>
                <a:schemeClr val="tx1">
                  <a:lumMod val="50000"/>
                  <a:lumOff val="50000"/>
                </a:schemeClr>
              </a:solidFill>
              <a:latin typeface="Museo Sans 10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5840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-427162" y="5902780"/>
            <a:ext cx="9037762" cy="252411"/>
          </a:xfrm>
        </p:spPr>
        <p:txBody>
          <a:bodyPr/>
          <a:lstStyle/>
          <a:p>
            <a:r>
              <a:rPr lang="de-DE" sz="1000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© Anna Katharina Jansen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55AB-29A6-46AB-90CB-5808BD8BEC79}" type="slidenum">
              <a:rPr lang="en-GB" smtClean="0">
                <a:solidFill>
                  <a:prstClr val="white"/>
                </a:solidFill>
              </a:rPr>
              <a:pPr/>
              <a:t>5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557537" y="334724"/>
            <a:ext cx="9983001" cy="503583"/>
          </a:xfrm>
        </p:spPr>
        <p:txBody>
          <a:bodyPr>
            <a:noAutofit/>
          </a:bodyPr>
          <a:lstStyle/>
          <a:p>
            <a:r>
              <a:rPr lang="de-DE" sz="2800" dirty="0" smtClean="0">
                <a:solidFill>
                  <a:srgbClr val="002060"/>
                </a:solidFill>
                <a:cs typeface="Calibri" panose="020F0502020204030204" pitchFamily="34" charset="0"/>
              </a:rPr>
              <a:t>Prozess- und beteiligungsorientiert: Kultur &amp; Kita</a:t>
            </a:r>
            <a:endParaRPr lang="de-DE" sz="2800" dirty="0">
              <a:solidFill>
                <a:srgbClr val="002060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149" y="1460897"/>
            <a:ext cx="2968309" cy="3912876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160" y="1570924"/>
            <a:ext cx="2259247" cy="3324713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" t="6592" r="-3529" b="22846"/>
          <a:stretch/>
        </p:blipFill>
        <p:spPr>
          <a:xfrm>
            <a:off x="5451052" y="1416643"/>
            <a:ext cx="6696192" cy="483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95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477" y="1362347"/>
            <a:ext cx="9902826" cy="182880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+mn-lt"/>
              </a:rPr>
              <a:t/>
            </a:r>
            <a:br>
              <a:rPr lang="de-DE" dirty="0">
                <a:latin typeface="+mn-lt"/>
              </a:rPr>
            </a:br>
            <a:endParaRPr lang="de-DE" dirty="0">
              <a:latin typeface="+mn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332009" y="6453188"/>
            <a:ext cx="9037762" cy="252411"/>
          </a:xfrm>
        </p:spPr>
        <p:txBody>
          <a:bodyPr/>
          <a:lstStyle/>
          <a:p>
            <a:r>
              <a:rPr lang="en-GB" sz="1000" dirty="0">
                <a:solidFill>
                  <a:prstClr val="white"/>
                </a:solidFill>
              </a:rPr>
              <a:t>kulturellebildung@kreis-stormarn.de</a:t>
            </a:r>
          </a:p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55AB-29A6-46AB-90CB-5808BD8BEC79}" type="slidenum">
              <a:rPr lang="en-GB" smtClean="0">
                <a:solidFill>
                  <a:prstClr val="white"/>
                </a:solidFill>
              </a:rPr>
              <a:pPr/>
              <a:t>6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557537" y="334724"/>
            <a:ext cx="9983001" cy="503583"/>
          </a:xfrm>
        </p:spPr>
        <p:txBody>
          <a:bodyPr>
            <a:noAutofit/>
          </a:bodyPr>
          <a:lstStyle/>
          <a:p>
            <a:r>
              <a:rPr lang="de-DE" dirty="0" smtClean="0">
                <a:solidFill>
                  <a:srgbClr val="002060"/>
                </a:solidFill>
                <a:cs typeface="Calibri" panose="020F0502020204030204" pitchFamily="34" charset="0"/>
              </a:rPr>
              <a:t>Vernetzung &amp; Sichtbarkeit:  </a:t>
            </a:r>
            <a:r>
              <a:rPr lang="de-DE" dirty="0" smtClean="0">
                <a:solidFill>
                  <a:srgbClr val="002060"/>
                </a:solidFill>
                <a:cs typeface="Calibri" panose="020F0502020204030204" pitchFamily="34" charset="0"/>
              </a:rPr>
              <a:t>Onlineplattform </a:t>
            </a:r>
            <a:r>
              <a:rPr lang="de-DE" dirty="0">
                <a:solidFill>
                  <a:srgbClr val="002060"/>
                </a:solidFill>
                <a:cs typeface="Calibri" panose="020F0502020204030204" pitchFamily="34" charset="0"/>
              </a:rPr>
              <a:t>für Kulturelle Bildung in </a:t>
            </a:r>
            <a:r>
              <a:rPr lang="de-DE" dirty="0" smtClean="0">
                <a:solidFill>
                  <a:srgbClr val="002060"/>
                </a:solidFill>
                <a:cs typeface="Calibri" panose="020F0502020204030204" pitchFamily="34" charset="0"/>
              </a:rPr>
              <a:t>Stormarn</a:t>
            </a:r>
            <a:endParaRPr lang="de-DE" dirty="0">
              <a:solidFill>
                <a:srgbClr val="002060"/>
              </a:solidFill>
            </a:endParaRPr>
          </a:p>
        </p:txBody>
      </p:sp>
      <p:pic>
        <p:nvPicPr>
          <p:cNvPr id="11" name="Grafik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529" y="1655194"/>
            <a:ext cx="3340017" cy="34017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uppieren 6"/>
          <p:cNvGrpSpPr/>
          <p:nvPr/>
        </p:nvGrpSpPr>
        <p:grpSpPr>
          <a:xfrm>
            <a:off x="552451" y="2267777"/>
            <a:ext cx="8083591" cy="2963840"/>
            <a:chOff x="557537" y="2755730"/>
            <a:chExt cx="8083591" cy="2963840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537" y="2755730"/>
              <a:ext cx="8083591" cy="2963840"/>
            </a:xfrm>
            <a:prstGeom prst="rect">
              <a:avLst/>
            </a:prstGeom>
          </p:spPr>
        </p:pic>
        <p:sp>
          <p:nvSpPr>
            <p:cNvPr id="12" name="Rechteck 11"/>
            <p:cNvSpPr/>
            <p:nvPr/>
          </p:nvSpPr>
          <p:spPr>
            <a:xfrm>
              <a:off x="7271108" y="5411394"/>
              <a:ext cx="137002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Calibri" panose="020F0502020204030204" pitchFamily="34" charset="0"/>
                </a:rPr>
                <a:t>© Studio Well </a:t>
              </a:r>
              <a:endParaRPr lang="de-DE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552451" y="1008376"/>
            <a:ext cx="965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hlinkClick r:id="rId4"/>
              </a:rPr>
              <a:t>www.kubi-stormarn.de</a:t>
            </a:r>
            <a:r>
              <a:rPr lang="de-DE" sz="3600" dirty="0" smtClean="0"/>
              <a:t> </a:t>
            </a:r>
            <a:endParaRPr lang="de-DE" sz="3600" dirty="0">
              <a:solidFill>
                <a:srgbClr val="1D71B8"/>
              </a:solidFill>
              <a:cs typeface="Calibri" panose="020F050202020403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801" y="5191835"/>
            <a:ext cx="2963940" cy="118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37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477" y="1362347"/>
            <a:ext cx="9902826" cy="182880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+mn-lt"/>
              </a:rPr>
              <a:t/>
            </a:r>
            <a:br>
              <a:rPr lang="de-DE" dirty="0">
                <a:latin typeface="+mn-lt"/>
              </a:rPr>
            </a:br>
            <a:endParaRPr lang="de-DE" dirty="0">
              <a:latin typeface="+mn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332009" y="6453188"/>
            <a:ext cx="9037762" cy="252411"/>
          </a:xfrm>
        </p:spPr>
        <p:txBody>
          <a:bodyPr/>
          <a:lstStyle/>
          <a:p>
            <a:r>
              <a:rPr lang="en-GB" sz="1000" dirty="0">
                <a:solidFill>
                  <a:prstClr val="white"/>
                </a:solidFill>
              </a:rPr>
              <a:t>kulturellebildung@kreis-stormarn.de</a:t>
            </a:r>
          </a:p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55AB-29A6-46AB-90CB-5808BD8BEC79}" type="slidenum">
              <a:rPr lang="en-GB" smtClean="0">
                <a:solidFill>
                  <a:prstClr val="white"/>
                </a:solidFill>
              </a:rPr>
              <a:pPr/>
              <a:t>7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Textplatzhalter 1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dirty="0">
                <a:solidFill>
                  <a:srgbClr val="002060"/>
                </a:solidFill>
              </a:rPr>
              <a:t>NFKB &amp; KULTURKITA HESSEN</a:t>
            </a:r>
            <a:endParaRPr lang="de-DE" sz="2400" b="1" dirty="0">
              <a:solidFill>
                <a:srgbClr val="002060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894" y="1756320"/>
            <a:ext cx="4972844" cy="237626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3389660" y="5872957"/>
            <a:ext cx="1878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©</a:t>
            </a:r>
            <a:r>
              <a:rPr lang="de-DE" sz="1200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de-DE" sz="1200" dirty="0" smtClean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de-DE" sz="1200" dirty="0" smtClean="0">
                <a:solidFill>
                  <a:schemeClr val="bg1">
                    <a:lumMod val="75000"/>
                  </a:schemeClr>
                </a:solidFill>
                <a:latin typeface="Roboto"/>
              </a:rPr>
              <a:t>www.netzwerk-fkb.de</a:t>
            </a:r>
            <a:r>
              <a:rPr lang="de-DE" sz="1200" dirty="0">
                <a:solidFill>
                  <a:schemeClr val="bg1">
                    <a:lumMod val="75000"/>
                  </a:schemeClr>
                </a:solidFill>
                <a:latin typeface="Roboto"/>
              </a:rPr>
              <a:t>/</a:t>
            </a:r>
            <a:endParaRPr lang="de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009" y="597848"/>
            <a:ext cx="3802674" cy="5525874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8661277" y="5797605"/>
            <a:ext cx="14334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50" dirty="0" smtClean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© </a:t>
            </a:r>
            <a:r>
              <a:rPr lang="de-DE" sz="1050" dirty="0" err="1" smtClean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Kulturkita</a:t>
            </a:r>
            <a:r>
              <a:rPr lang="de-DE" sz="1050" dirty="0" smtClean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Hessen</a:t>
            </a:r>
            <a:endParaRPr lang="de-DE" sz="105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59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477" y="1362347"/>
            <a:ext cx="9902826" cy="182880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+mn-lt"/>
              </a:rPr>
              <a:t/>
            </a:r>
            <a:br>
              <a:rPr lang="de-DE" dirty="0">
                <a:latin typeface="+mn-lt"/>
              </a:rPr>
            </a:br>
            <a:endParaRPr lang="de-DE" dirty="0">
              <a:latin typeface="+mn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332009" y="6453188"/>
            <a:ext cx="9037762" cy="252411"/>
          </a:xfrm>
        </p:spPr>
        <p:txBody>
          <a:bodyPr/>
          <a:lstStyle/>
          <a:p>
            <a:r>
              <a:rPr lang="en-GB" sz="1000" dirty="0">
                <a:solidFill>
                  <a:prstClr val="white"/>
                </a:solidFill>
              </a:rPr>
              <a:t>kulturellebildung@kreis-stormarn.de</a:t>
            </a:r>
          </a:p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51697" y="6270625"/>
            <a:ext cx="2743200" cy="365125"/>
          </a:xfrm>
        </p:spPr>
        <p:txBody>
          <a:bodyPr/>
          <a:lstStyle/>
          <a:p>
            <a:r>
              <a:rPr lang="de-DE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©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BKJ e. V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25801" y="380644"/>
            <a:ext cx="9902826" cy="6170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dirty="0" smtClean="0">
                <a:solidFill>
                  <a:srgbClr val="002060"/>
                </a:solidFill>
              </a:rPr>
              <a:t>Ganztag durch nachhaltige Kooperationen </a:t>
            </a:r>
          </a:p>
          <a:p>
            <a:pPr marL="0" indent="0">
              <a:buNone/>
            </a:pPr>
            <a:r>
              <a:rPr lang="de-DE" sz="2400" dirty="0" smtClean="0">
                <a:solidFill>
                  <a:srgbClr val="002060"/>
                </a:solidFill>
              </a:rPr>
              <a:t>mit außerschulischer Bildung stärken</a:t>
            </a:r>
            <a:endParaRPr lang="de-DE" sz="2400" b="1" dirty="0">
              <a:solidFill>
                <a:srgbClr val="00206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890" y="368664"/>
            <a:ext cx="4254038" cy="621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01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477" y="1362347"/>
            <a:ext cx="9902826" cy="182880"/>
          </a:xfrm>
        </p:spPr>
        <p:txBody>
          <a:bodyPr>
            <a:normAutofit fontScale="90000"/>
          </a:bodyPr>
          <a:lstStyle/>
          <a:p>
            <a:r>
              <a:rPr lang="de-DE" dirty="0">
                <a:latin typeface="+mn-lt"/>
              </a:rPr>
              <a:t/>
            </a:r>
            <a:br>
              <a:rPr lang="de-DE" dirty="0">
                <a:latin typeface="+mn-lt"/>
              </a:rPr>
            </a:br>
            <a:endParaRPr lang="de-DE" dirty="0">
              <a:latin typeface="+mn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332009" y="6453188"/>
            <a:ext cx="9037762" cy="252411"/>
          </a:xfrm>
        </p:spPr>
        <p:txBody>
          <a:bodyPr/>
          <a:lstStyle/>
          <a:p>
            <a:r>
              <a:rPr lang="en-GB" sz="1000" dirty="0">
                <a:solidFill>
                  <a:prstClr val="white"/>
                </a:solidFill>
              </a:rPr>
              <a:t>kulturellebildung@kreis-stormarn.de</a:t>
            </a:r>
          </a:p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4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525801" y="380644"/>
            <a:ext cx="9902826" cy="6170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400" dirty="0" smtClean="0">
                <a:solidFill>
                  <a:srgbClr val="002060"/>
                </a:solidFill>
              </a:rPr>
              <a:t>Bedarfsorientiert und mit Ihnen ! </a:t>
            </a:r>
            <a:endParaRPr lang="de-DE" sz="2400" b="1" dirty="0">
              <a:solidFill>
                <a:srgbClr val="002060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3" y="1792541"/>
            <a:ext cx="4028126" cy="4028126"/>
          </a:xfrm>
          <a:prstGeom prst="rect">
            <a:avLst/>
          </a:prstGeom>
        </p:spPr>
      </p:pic>
      <p:sp>
        <p:nvSpPr>
          <p:cNvPr id="8" name="Abgerundetes Rechteck 7"/>
          <p:cNvSpPr/>
          <p:nvPr/>
        </p:nvSpPr>
        <p:spPr>
          <a:xfrm>
            <a:off x="4079631" y="1674054"/>
            <a:ext cx="7601372" cy="4276579"/>
          </a:xfrm>
          <a:prstGeom prst="roundRect">
            <a:avLst/>
          </a:prstGeom>
          <a:solidFill>
            <a:srgbClr val="E9C5F3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689359" y="1792541"/>
            <a:ext cx="541606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7030A0"/>
                </a:solidFill>
                <a:latin typeface="Museo Sans 100"/>
                <a:cs typeface="Arial" panose="020B0604020202020204" pitchFamily="34" charset="0"/>
              </a:rPr>
              <a:t>Ablauf</a:t>
            </a:r>
            <a:r>
              <a:rPr lang="de-DE" sz="3200" b="1" dirty="0">
                <a:solidFill>
                  <a:srgbClr val="7030A0"/>
                </a:solidFill>
                <a:latin typeface="Museo Sans 100"/>
                <a:cs typeface="Arial" panose="020B0604020202020204" pitchFamily="34" charset="0"/>
              </a:rPr>
              <a:t/>
            </a:r>
            <a:br>
              <a:rPr lang="de-DE" sz="3200" b="1" dirty="0">
                <a:solidFill>
                  <a:srgbClr val="7030A0"/>
                </a:solidFill>
                <a:latin typeface="Museo Sans 100"/>
                <a:cs typeface="Arial" panose="020B0604020202020204" pitchFamily="34" charset="0"/>
              </a:rPr>
            </a:br>
            <a:endParaRPr lang="de-DE" sz="2000" dirty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pPr marL="205740" indent="-20574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Warm-up</a:t>
            </a:r>
          </a:p>
          <a:p>
            <a:pPr marL="205740" indent="-20574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Impuls: </a:t>
            </a:r>
            <a:r>
              <a:rPr lang="de-DE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BKJ Bundesvereinigung Kulturelle Kinder- und Jugendbildung 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e. V.</a:t>
            </a:r>
          </a:p>
          <a:p>
            <a:pPr marL="205740" indent="-20574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Arbeitsphase I - VHS Verein Stormarn </a:t>
            </a:r>
          </a:p>
          <a:p>
            <a:pPr marL="205740" indent="-20574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Arbeitsphase </a:t>
            </a: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II</a:t>
            </a:r>
          </a:p>
          <a:p>
            <a:pPr marL="205740" indent="-20574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useo Sans 100"/>
                <a:cs typeface="Arial" panose="020B0604020202020204" pitchFamily="34" charset="0"/>
              </a:rPr>
              <a:t>Abschluss &amp; Feedback</a:t>
            </a:r>
            <a:endParaRPr lang="de-DE" sz="2000" dirty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pPr marL="205740" indent="-205740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  <a:p>
            <a:endParaRPr lang="de-DE" dirty="0" smtClean="0">
              <a:solidFill>
                <a:schemeClr val="tx1">
                  <a:lumMod val="65000"/>
                  <a:lumOff val="35000"/>
                </a:schemeClr>
              </a:solidFill>
              <a:latin typeface="Museo Sans 10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81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Breitbild</PresentationFormat>
  <Paragraphs>63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Museo Sans 100</vt:lpstr>
      <vt:lpstr>Roboto</vt:lpstr>
      <vt:lpstr>Wingdings</vt:lpstr>
      <vt:lpstr>Wingdings 3</vt:lpstr>
      <vt:lpstr>Office</vt:lpstr>
      <vt:lpstr>Kulturelle Bildung Gemeinsam Zukunft gestalten!</vt:lpstr>
      <vt:lpstr>PowerPoint-Präsentation</vt:lpstr>
      <vt:lpstr>PowerPoint-Präsentation</vt:lpstr>
      <vt:lpstr>PowerPoint-Präsentation</vt:lpstr>
      <vt:lpstr>PowerPoint-Präsentation</vt:lpstr>
      <vt:lpstr> </vt:lpstr>
      <vt:lpstr> </vt:lpstr>
      <vt:lpstr> </vt:lpstr>
      <vt:lpstr> </vt:lpstr>
      <vt:lpstr>Danke  </vt:lpstr>
    </vt:vector>
  </TitlesOfParts>
  <Company>Kreis Stormarn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Kulturelle Bildung und Verwaltung 2030 Gemeinsam gestaltend für die Zukunft</dc:title>
  <dc:creator>Teresa Krohn</dc:creator>
  <cp:lastModifiedBy>Krohn, Teresa</cp:lastModifiedBy>
  <cp:revision>78</cp:revision>
  <dcterms:created xsi:type="dcterms:W3CDTF">2022-10-05T07:17:19Z</dcterms:created>
  <dcterms:modified xsi:type="dcterms:W3CDTF">2025-06-29T19:29:32Z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377241582</vt:i4>
  </property>
  <property fmtid="{D5CDD505-2E9C-101B-9397-08002B2CF9AE}" pid="3" name="_NewReviewCycle">
    <vt:lpwstr/>
  </property>
  <property fmtid="{D5CDD505-2E9C-101B-9397-08002B2CF9AE}" pid="4" name="_EmailSubject">
    <vt:lpwstr>Präsi Willkommenstage SB84</vt:lpwstr>
  </property>
  <property fmtid="{D5CDD505-2E9C-101B-9397-08002B2CF9AE}" pid="5" name="_AuthorEmail">
    <vt:lpwstr>p.pan-urang@kreis-stormarn.de</vt:lpwstr>
  </property>
  <property fmtid="{D5CDD505-2E9C-101B-9397-08002B2CF9AE}" pid="6" name="_AuthorEmailDisplayName">
    <vt:lpwstr>Pan-Urang, Phatchanee</vt:lpwstr>
  </property>
  <property fmtid="{D5CDD505-2E9C-101B-9397-08002B2CF9AE}" pid="7" name="_PreviousAdHocReviewCycleID">
    <vt:i4>-805309239</vt:i4>
  </property>
</Properties>
</file>